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7"/>
  </p:notesMasterIdLst>
  <p:handoutMasterIdLst>
    <p:handoutMasterId r:id="rId28"/>
  </p:handoutMasterIdLst>
  <p:sldIdLst>
    <p:sldId id="299" r:id="rId2"/>
    <p:sldId id="258" r:id="rId3"/>
    <p:sldId id="257" r:id="rId4"/>
    <p:sldId id="259" r:id="rId5"/>
    <p:sldId id="292" r:id="rId6"/>
    <p:sldId id="298" r:id="rId7"/>
    <p:sldId id="269" r:id="rId8"/>
    <p:sldId id="266" r:id="rId9"/>
    <p:sldId id="291" r:id="rId10"/>
    <p:sldId id="293" r:id="rId11"/>
    <p:sldId id="294" r:id="rId12"/>
    <p:sldId id="271" r:id="rId13"/>
    <p:sldId id="295" r:id="rId14"/>
    <p:sldId id="274" r:id="rId15"/>
    <p:sldId id="272" r:id="rId16"/>
    <p:sldId id="282" r:id="rId17"/>
    <p:sldId id="270" r:id="rId18"/>
    <p:sldId id="273" r:id="rId19"/>
    <p:sldId id="286" r:id="rId20"/>
    <p:sldId id="290" r:id="rId21"/>
    <p:sldId id="280" r:id="rId22"/>
    <p:sldId id="285" r:id="rId23"/>
    <p:sldId id="276" r:id="rId24"/>
    <p:sldId id="264" r:id="rId25"/>
    <p:sldId id="26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4" autoAdjust="0"/>
  </p:normalViewPr>
  <p:slideViewPr>
    <p:cSldViewPr>
      <p:cViewPr>
        <p:scale>
          <a:sx n="100" d="100"/>
          <a:sy n="100" d="100"/>
        </p:scale>
        <p:origin x="-29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441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7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709FB-8926-4C08-B18C-9B330AA53E3C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17082-985E-48C6-AC1B-20E3F11D5A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177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C4DF7-E0E3-4D53-98C9-0F10D69FAC3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C1974-9052-4118-83BD-79A42EF6C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14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C1974-9052-4118-83BD-79A42EF6C97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C1974-9052-4118-83BD-79A42EF6C97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C1974-9052-4118-83BD-79A42EF6C97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C1974-9052-4118-83BD-79A42EF6C97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217B6C-2B80-44C0-8DF7-C0758433D4D8}" type="datetimeFigureOut">
              <a:rPr lang="ru-RU" smtClean="0"/>
              <a:pPr/>
              <a:t>25.04.2013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AF2B77-1525-4575-AC4D-5BD9892C977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  <a:t>Город  чудный,</a:t>
            </a:r>
            <a:b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5400" b="1" i="1" dirty="0">
                <a:solidFill>
                  <a:srgbClr val="FF0000"/>
                </a:solidFill>
                <a:latin typeface="Bookman Old Style" pitchFamily="18" charset="0"/>
              </a:rPr>
              <a:t>  город  древний…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4128" y="1935480"/>
            <a:ext cx="2962672" cy="4389120"/>
          </a:xfrm>
        </p:spPr>
        <p:txBody>
          <a:bodyPr>
            <a:normAutofit/>
          </a:bodyPr>
          <a:lstStyle/>
          <a:p>
            <a:pPr algn="r"/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Подготовила учитель начальных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классов МБОУ ООШ №10 Бутко Татьяна Михайловна Краснодарский край 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 </a:t>
            </a:r>
            <a:endParaRPr lang="ru-RU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32856"/>
            <a:ext cx="5725870" cy="4176464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3598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Москва – река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опоясывает почти весь город. На берегу реки стоит </a:t>
            </a:r>
            <a:r>
              <a:rPr lang="ru-RU" sz="3200" b="1" dirty="0" smtClean="0">
                <a:solidFill>
                  <a:srgbClr val="FF0000"/>
                </a:solidFill>
              </a:rPr>
              <a:t>Храм Христа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7" name="Picture 4" descr="Храм Христа Спасителя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643050"/>
            <a:ext cx="6000792" cy="5214949"/>
          </a:xfrm>
          <a:noFill/>
          <a:ln w="57150" cmpd="thinThick">
            <a:solidFill>
              <a:srgbClr val="CC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Красная площадь – сердце Москвы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3" name="Содержимое 12" descr="N050815_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7929618" cy="5500726"/>
          </a:xfrm>
          <a:ln w="57150">
            <a:solidFill>
              <a:srgbClr val="FFC000"/>
            </a:solidFill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5500702"/>
            <a:ext cx="1928826" cy="1214446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Собор Василия Блаженного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857356" y="1500174"/>
            <a:ext cx="5142544" cy="521497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Недалеко от собора располагается памятник</a:t>
            </a:r>
            <a:r>
              <a:rPr lang="ru-RU" sz="4000" b="1" dirty="0" smtClean="0">
                <a:solidFill>
                  <a:srgbClr val="FF0000"/>
                </a:solidFill>
              </a:rPr>
              <a:t> К. Минину и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Д. Пожарскому.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857364"/>
            <a:ext cx="4038600" cy="449756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/>
              <a:t>   Они были предводителями народного ополчения, защитившими Москву и Русь от польских захватчиков. Это </a:t>
            </a:r>
            <a:r>
              <a:rPr lang="ru-RU" sz="2800" b="1" dirty="0" smtClean="0">
                <a:solidFill>
                  <a:srgbClr val="FF0000"/>
                </a:solidFill>
              </a:rPr>
              <a:t>первый памятник</a:t>
            </a:r>
            <a:r>
              <a:rPr lang="ru-RU" sz="2800" b="1" dirty="0" smtClean="0"/>
              <a:t>, воздвигнутый в Москве.</a:t>
            </a:r>
          </a:p>
          <a:p>
            <a:endParaRPr lang="ru-RU" dirty="0"/>
          </a:p>
        </p:txBody>
      </p:sp>
      <p:pic>
        <p:nvPicPr>
          <p:cNvPr id="11" name="Содержимое 10" descr="img2608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34" y="1857364"/>
            <a:ext cx="4143404" cy="4572032"/>
          </a:xfrm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Московский Крем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49438"/>
            <a:ext cx="9144000" cy="500856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Сначала стены Кремля были деревянными, затем они были сделаны из белого известняка. </a:t>
            </a:r>
            <a:r>
              <a:rPr lang="ru-RU" sz="3200" b="1" dirty="0" smtClean="0">
                <a:solidFill>
                  <a:srgbClr val="FF0000"/>
                </a:solidFill>
              </a:rPr>
              <a:t>Белокаменный Кремль </a:t>
            </a:r>
            <a:r>
              <a:rPr lang="ru-RU" sz="3200" b="1" dirty="0" smtClean="0">
                <a:solidFill>
                  <a:schemeClr val="tx1"/>
                </a:solidFill>
              </a:rPr>
              <a:t>простоял более </a:t>
            </a:r>
            <a:r>
              <a:rPr lang="ru-RU" sz="3200" b="1" dirty="0" smtClean="0">
                <a:solidFill>
                  <a:srgbClr val="FF0000"/>
                </a:solidFill>
              </a:rPr>
              <a:t>100</a:t>
            </a:r>
            <a:r>
              <a:rPr lang="ru-RU" sz="3200" b="1" dirty="0" smtClean="0">
                <a:solidFill>
                  <a:schemeClr val="tx1"/>
                </a:solidFill>
              </a:rPr>
              <a:t> лет.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5000636"/>
          </a:xfrm>
          <a:ln w="57150">
            <a:solidFill>
              <a:srgbClr val="FFC000"/>
            </a:solidFill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245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500034" y="1071546"/>
            <a:ext cx="4040188" cy="94510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Царь-пушка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3"/>
          </p:nvPr>
        </p:nvSpPr>
        <p:spPr>
          <a:xfrm>
            <a:off x="4643438" y="1214422"/>
            <a:ext cx="4041775" cy="65484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Царь-колокол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7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2500306"/>
            <a:ext cx="4040188" cy="4143404"/>
          </a:xfrm>
          <a:noFill/>
          <a:ln w="57150">
            <a:solidFill>
              <a:srgbClr val="FFC000"/>
            </a:solidFill>
          </a:ln>
        </p:spPr>
      </p:pic>
      <p:pic>
        <p:nvPicPr>
          <p:cNvPr id="8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4714876" y="2514600"/>
            <a:ext cx="3857652" cy="412911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Спасская башня Кремля</a:t>
            </a:r>
            <a:r>
              <a:rPr lang="ru-RU" sz="2400" b="1" dirty="0" smtClean="0">
                <a:solidFill>
                  <a:schemeClr val="tx1"/>
                </a:solidFill>
              </a:rPr>
              <a:t>. На ней находятся большие часы с золотыми цифрами - </a:t>
            </a:r>
            <a:r>
              <a:rPr lang="ru-RU" sz="2400" b="1" dirty="0" smtClean="0">
                <a:solidFill>
                  <a:srgbClr val="FF0000"/>
                </a:solidFill>
              </a:rPr>
              <a:t>куранты</a:t>
            </a:r>
            <a:r>
              <a:rPr lang="ru-RU" sz="2400" b="1" dirty="0" smtClean="0">
                <a:solidFill>
                  <a:schemeClr val="tx1"/>
                </a:solidFill>
              </a:rPr>
              <a:t>. Бой Кремлевских курантов передают по радио в 6 часов утра и в 12 часов ночи.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Бой часов Спасской башни – кремлевских курантов- радио разносит во все уголки нашей Родины.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5" descr="2852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00034" y="1928802"/>
            <a:ext cx="3867865" cy="442596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17" descr="4-4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4876" y="1928802"/>
            <a:ext cx="4071966" cy="442915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-214338"/>
            <a:ext cx="6940550" cy="18573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>
                <a:solidFill>
                  <a:schemeClr val="tx1"/>
                </a:solidFill>
              </a:rPr>
              <a:t>Опоясывает Кремль </a:t>
            </a:r>
            <a:r>
              <a:rPr lang="ru-RU" sz="3100" b="1" dirty="0" smtClean="0">
                <a:solidFill>
                  <a:srgbClr val="FF0000"/>
                </a:solidFill>
              </a:rPr>
              <a:t>Кремлёвская стена</a:t>
            </a:r>
            <a:r>
              <a:rPr lang="ru-RU" sz="3100" b="1" dirty="0" smtClean="0">
                <a:solidFill>
                  <a:schemeClr val="tx1"/>
                </a:solidFill>
              </a:rPr>
              <a:t>. Протяженность стен Кремля более 2 километров, толщина от 3,5 до 6,5 метров, высота от 5 до 19 метров.</a:t>
            </a:r>
            <a:endParaRPr lang="ru-RU" sz="3100" b="1" dirty="0">
              <a:solidFill>
                <a:schemeClr val="tx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8286808" cy="4895849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sp>
        <p:nvSpPr>
          <p:cNvPr id="5" name="WordArt 9"/>
          <p:cNvSpPr>
            <a:spLocks noChangeArrowheads="1" noChangeShapeType="1" noTextEdit="1"/>
          </p:cNvSpPr>
          <p:nvPr/>
        </p:nvSpPr>
        <p:spPr bwMode="auto">
          <a:xfrm>
            <a:off x="6500826" y="6215082"/>
            <a:ext cx="21605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Москва-река</a:t>
            </a: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6000760" y="3071810"/>
            <a:ext cx="2700338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Красная  площадь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5743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Вечный огонь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100" dirty="0" smtClean="0">
                <a:solidFill>
                  <a:schemeClr val="tx1"/>
                </a:solidFill>
              </a:rPr>
              <a:t>на Могиле Неизвестного солдата, днем и ночью полыхающий у Кремлевской стены, - память о тех, кто отстоял Москву, защитил Родину.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6" descr="9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214282" y="1857364"/>
            <a:ext cx="4281518" cy="407196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8" name="Picture 9" descr="h_8574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 bwMode="auto">
          <a:xfrm>
            <a:off x="4929190" y="1857364"/>
            <a:ext cx="4038600" cy="407196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858312" cy="121444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Москва – один из самых спортивных городов на свете. </a:t>
            </a:r>
            <a:r>
              <a:rPr lang="ru-RU" sz="2800" b="1" dirty="0" smtClean="0">
                <a:solidFill>
                  <a:srgbClr val="FF0000"/>
                </a:solidFill>
              </a:rPr>
              <a:t>Стадион в Лужниках </a:t>
            </a:r>
            <a:r>
              <a:rPr lang="ru-RU" sz="2800" b="1" dirty="0" smtClean="0">
                <a:solidFill>
                  <a:schemeClr val="tx1"/>
                </a:solidFill>
              </a:rPr>
              <a:t>-</a:t>
            </a:r>
            <a:r>
              <a:rPr lang="ru-RU" sz="2800" dirty="0" smtClean="0">
                <a:solidFill>
                  <a:schemeClr val="tx1"/>
                </a:solidFill>
              </a:rPr>
              <a:t> один из крупнейших в мире спортивных комплексов.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rus_moskva_luznik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928802"/>
            <a:ext cx="4352956" cy="4429156"/>
          </a:xfrm>
          <a:ln w="57150">
            <a:solidFill>
              <a:srgbClr val="FFC000"/>
            </a:solidFill>
          </a:ln>
        </p:spPr>
      </p:pic>
      <p:pic>
        <p:nvPicPr>
          <p:cNvPr id="6" name="Содержимое 5" descr="dinamo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00628" y="1928802"/>
            <a:ext cx="4000528" cy="4429156"/>
          </a:xfrm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7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60350"/>
            <a:ext cx="63373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4076700"/>
            <a:ext cx="619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91329E-6 L 0.44653 -0.49711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0" y="-2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676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tx1"/>
                </a:solidFill>
              </a:rPr>
              <a:t>Полное название городской железной дороги – </a:t>
            </a:r>
            <a:r>
              <a:rPr lang="ru-RU" sz="3100" b="1" dirty="0" smtClean="0">
                <a:solidFill>
                  <a:srgbClr val="FF0000"/>
                </a:solidFill>
              </a:rPr>
              <a:t>метрополитен</a:t>
            </a:r>
            <a:r>
              <a:rPr lang="ru-RU" sz="3100" b="1" dirty="0" smtClean="0">
                <a:solidFill>
                  <a:schemeClr val="tx1"/>
                </a:solidFill>
              </a:rPr>
              <a:t>.</a:t>
            </a:r>
            <a:r>
              <a:rPr lang="ru-RU" sz="3100" dirty="0" smtClean="0">
                <a:solidFill>
                  <a:schemeClr val="tx1"/>
                </a:solidFill>
              </a:rPr>
              <a:t> Московский метрополитен считается самым лучшим в мире.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pictur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2071678"/>
            <a:ext cx="4286280" cy="3857651"/>
          </a:xfrm>
          <a:ln w="57150">
            <a:solidFill>
              <a:srgbClr val="FFC000"/>
            </a:solidFill>
          </a:ln>
        </p:spPr>
      </p:pic>
      <p:pic>
        <p:nvPicPr>
          <p:cNvPr id="10" name="Содержимое 9" descr="510_exite_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85786" cy="785794"/>
          </a:xfrm>
        </p:spPr>
      </p:pic>
      <p:pic>
        <p:nvPicPr>
          <p:cNvPr id="1033" name="Picture 9" descr="http://metroworld.ruz.net/moscow/sokolnicheskaya/05_krasnoselskaya_1980_sm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071678"/>
            <a:ext cx="4071966" cy="385765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8183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Здание </a:t>
            </a:r>
            <a:r>
              <a:rPr lang="ru-RU" sz="3200" b="1" dirty="0" smtClean="0">
                <a:solidFill>
                  <a:srgbClr val="FF0000"/>
                </a:solidFill>
              </a:rPr>
              <a:t>Третьяковской галереи </a:t>
            </a:r>
            <a:r>
              <a:rPr lang="ru-RU" sz="3200" dirty="0" smtClean="0">
                <a:solidFill>
                  <a:schemeClr val="tx1"/>
                </a:solidFill>
              </a:rPr>
              <a:t>и памятник её основателю купцу  Павлу Михайловичу Третьякову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71538" y="1857365"/>
            <a:ext cx="7000924" cy="457203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Большой театр </a:t>
            </a:r>
            <a:r>
              <a:rPr lang="ru-RU" sz="3200" dirty="0" smtClean="0">
                <a:solidFill>
                  <a:schemeClr val="tx1"/>
                </a:solidFill>
              </a:rPr>
              <a:t>- гордость оперного и балетного искусства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" name="Picture 5" descr="Большой театр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00034" y="2000240"/>
            <a:ext cx="5000660" cy="4071966"/>
          </a:xfrm>
          <a:prstGeom prst="rect">
            <a:avLst/>
          </a:prstGeom>
          <a:noFill/>
          <a:ln w="57150" cmpd="thinThick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" name="Содержимое 7" descr="IMGR6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143636" y="2285992"/>
            <a:ext cx="2381250" cy="3581400"/>
          </a:xfrm>
          <a:ln w="5715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960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28596" y="642918"/>
            <a:ext cx="3714776" cy="35719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Московский государственный университет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714876" y="785794"/>
            <a:ext cx="4041775" cy="65484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Останкинская телебашня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1571612"/>
            <a:ext cx="3999679" cy="458082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</p:spPr>
      </p:pic>
      <p:pic>
        <p:nvPicPr>
          <p:cNvPr id="6" name="Picture 4" descr="Останкинская башня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4786314" y="1571613"/>
            <a:ext cx="4071966" cy="4572032"/>
          </a:xfrm>
          <a:prstGeom prst="rect">
            <a:avLst/>
          </a:prstGeom>
          <a:noFill/>
          <a:ln w="57150" cmpd="thinThick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srgbClr val="C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5400" dirty="0">
              <a:solidFill>
                <a:srgbClr val="FF0000"/>
              </a:solidFill>
              <a:effectLst>
                <a:outerShdw blurRad="50800" dist="38100" dir="2700000" algn="tl" rotWithShape="0">
                  <a:srgbClr val="C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357818" y="785794"/>
            <a:ext cx="3786182" cy="5929354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None/>
            </a:pPr>
            <a:r>
              <a:rPr lang="ru-RU" sz="3100" b="1" dirty="0" smtClean="0"/>
              <a:t>1. Река, на которой </a:t>
            </a:r>
            <a:r>
              <a:rPr lang="ru-RU" sz="2800" b="1" dirty="0" smtClean="0"/>
              <a:t>стоит</a:t>
            </a:r>
            <a:r>
              <a:rPr lang="ru-RU" sz="3100" b="1" dirty="0" smtClean="0"/>
              <a:t>  город Москва?</a:t>
            </a:r>
          </a:p>
          <a:p>
            <a:pPr marL="514350" lvl="0" indent="-514350">
              <a:buNone/>
            </a:pPr>
            <a:r>
              <a:rPr lang="ru-RU" sz="3100" b="1" dirty="0" smtClean="0"/>
              <a:t>2. Основатель Москвы. </a:t>
            </a:r>
          </a:p>
          <a:p>
            <a:pPr marL="514350" lvl="0" indent="-514350">
              <a:buNone/>
            </a:pPr>
            <a:r>
              <a:rPr lang="ru-RU" sz="3100" b="1" dirty="0" smtClean="0"/>
              <a:t>3. Что со всех сторон окружало Москву? </a:t>
            </a:r>
          </a:p>
          <a:p>
            <a:pPr marL="514350" lvl="0" indent="-514350">
              <a:buNone/>
            </a:pPr>
            <a:r>
              <a:rPr lang="ru-RU" sz="3100" b="1" dirty="0" smtClean="0"/>
              <a:t>4. Как называется известнейший театр в Москве? </a:t>
            </a:r>
          </a:p>
          <a:p>
            <a:pPr marL="514350" lvl="0" indent="-514350">
              <a:buNone/>
            </a:pPr>
            <a:r>
              <a:rPr lang="ru-RU" sz="3100" b="1" dirty="0" smtClean="0"/>
              <a:t>5. Фамилия купца, открывшего картинную галерею? </a:t>
            </a:r>
          </a:p>
          <a:p>
            <a:pPr marL="514350" lvl="0" indent="-514350">
              <a:buNone/>
            </a:pPr>
            <a:r>
              <a:rPr lang="ru-RU" sz="3100" b="1" dirty="0" smtClean="0"/>
              <a:t>6. Как называют главный город страны? </a:t>
            </a:r>
          </a:p>
          <a:p>
            <a:pPr marL="514350" indent="-514350">
              <a:buFont typeface="+mj-lt"/>
              <a:buAutoNum type="arabicPeriod"/>
            </a:pPr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214282" y="1357298"/>
          <a:ext cx="5072100" cy="50721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61100"/>
                <a:gridCol w="461100"/>
                <a:gridCol w="461100"/>
                <a:gridCol w="461100"/>
                <a:gridCol w="461100"/>
                <a:gridCol w="461100"/>
                <a:gridCol w="461100"/>
                <a:gridCol w="461100"/>
                <a:gridCol w="461100"/>
                <a:gridCol w="461100"/>
                <a:gridCol w="461100"/>
              </a:tblGrid>
              <a:tr h="845350">
                <a:tc>
                  <a:txBody>
                    <a:bodyPr/>
                    <a:lstStyle/>
                    <a:p>
                      <a:r>
                        <a:rPr lang="ru-RU" sz="2400" b="1" i="1" baseline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r>
                        <a:rPr lang="ru-RU" sz="2400" b="1" i="1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50">
                <a:tc>
                  <a:txBody>
                    <a:bodyPr/>
                    <a:lstStyle/>
                    <a:p>
                      <a:r>
                        <a:rPr lang="ru-RU" sz="2400" b="1" i="1" baseline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50">
                <a:tc>
                  <a:txBody>
                    <a:bodyPr/>
                    <a:lstStyle/>
                    <a:p>
                      <a:r>
                        <a:rPr lang="ru-RU" sz="2400" b="1" i="1" baseline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50">
                <a:tc>
                  <a:txBody>
                    <a:bodyPr/>
                    <a:lstStyle/>
                    <a:p>
                      <a:r>
                        <a:rPr lang="ru-RU" sz="2400" b="1" i="1" baseline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sz="2400" b="1" i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i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i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i="1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r>
                        <a:rPr lang="ru-RU" sz="2400" b="1" i="1" baseline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2400" b="1" i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Сегодня на уроке я….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58" y="1928802"/>
            <a:ext cx="4038600" cy="4434840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dirty="0" smtClean="0"/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3200" b="1" dirty="0" smtClean="0"/>
              <a:t>Удивился</a:t>
            </a:r>
          </a:p>
          <a:p>
            <a:pPr>
              <a:defRPr/>
            </a:pPr>
            <a:endParaRPr lang="ru-RU" sz="3200" b="1" dirty="0" smtClean="0"/>
          </a:p>
          <a:p>
            <a:pPr>
              <a:defRPr/>
            </a:pPr>
            <a:r>
              <a:rPr lang="ru-RU" sz="3200" b="1" dirty="0" smtClean="0"/>
              <a:t>Понял</a:t>
            </a:r>
          </a:p>
          <a:p>
            <a:pPr>
              <a:defRPr/>
            </a:pPr>
            <a:endParaRPr lang="ru-RU" sz="3200" b="1" dirty="0" smtClean="0"/>
          </a:p>
          <a:p>
            <a:pPr>
              <a:defRPr/>
            </a:pPr>
            <a:r>
              <a:rPr lang="ru-RU" sz="3200" b="1" dirty="0" smtClean="0"/>
              <a:t>Узнал</a:t>
            </a:r>
          </a:p>
          <a:p>
            <a:pPr>
              <a:defRPr/>
            </a:pPr>
            <a:endParaRPr lang="ru-RU" sz="3200" b="1" dirty="0" smtClean="0"/>
          </a:p>
          <a:p>
            <a:pPr>
              <a:defRPr/>
            </a:pPr>
            <a:r>
              <a:rPr lang="ru-RU" sz="3200" b="1" dirty="0" smtClean="0"/>
              <a:t>Научился</a:t>
            </a:r>
            <a:endParaRPr lang="ru-RU" sz="3200" b="1" dirty="0"/>
          </a:p>
        </p:txBody>
      </p:sp>
      <p:pic>
        <p:nvPicPr>
          <p:cNvPr id="18436" name="Picture 4" descr="09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428868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84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871378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B2B2B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Проверка домашнего задания</a:t>
            </a:r>
          </a:p>
        </p:txBody>
      </p:sp>
      <p:pic>
        <p:nvPicPr>
          <p:cNvPr id="2054" name="Picture 6" descr="item_309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714488"/>
            <a:ext cx="3527425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00034" y="2285992"/>
            <a:ext cx="406717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Ä"/>
            </a:pPr>
            <a:r>
              <a:rPr lang="ru-RU" sz="2400" b="1" dirty="0">
                <a:sym typeface="Wingdings" pitchFamily="2" charset="2"/>
              </a:rPr>
              <a:t> </a:t>
            </a:r>
            <a:r>
              <a:rPr lang="ru-RU" sz="3600" b="1" dirty="0">
                <a:sym typeface="Wingdings" pitchFamily="2" charset="2"/>
              </a:rPr>
              <a:t>Назови стороны горизонта: основные и промежуточные.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5786446" y="1000108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С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5857884" y="5143512"/>
            <a:ext cx="755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Ю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7929586" y="3000372"/>
            <a:ext cx="522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3929058" y="3000372"/>
            <a:ext cx="452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З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7072330" y="1571612"/>
            <a:ext cx="88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</a:rPr>
              <a:t>СВ</a:t>
            </a: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7000892" y="4500570"/>
            <a:ext cx="1093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</a:rPr>
              <a:t>ЮВ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4357686" y="1571612"/>
            <a:ext cx="819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</a:rPr>
              <a:t>СЗ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4500562" y="4500570"/>
            <a:ext cx="1023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</a:rPr>
              <a:t>ЮЗ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6" grpId="0"/>
      <p:bldP spid="2057" grpId="0"/>
      <p:bldP spid="2058" grpId="0"/>
      <p:bldP spid="2059" grpId="0"/>
      <p:bldP spid="2060" grpId="0"/>
      <p:bldP spid="2061" grpId="0"/>
      <p:bldP spid="2063" grpId="0"/>
      <p:bldP spid="2064" grpId="0"/>
      <p:bldP spid="20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/>
          <p:cNvPicPr>
            <a:picLocks noChangeAspect="1" noChangeArrowheads="1"/>
          </p:cNvPicPr>
          <p:nvPr/>
        </p:nvPicPr>
        <p:blipFill>
          <a:blip r:embed="rId3">
            <a:lum bright="-24000" contrast="48000"/>
          </a:blip>
          <a:srcRect t="16527" r="2744"/>
          <a:stretch>
            <a:fillRect/>
          </a:stretch>
        </p:blipFill>
        <p:spPr bwMode="auto">
          <a:xfrm>
            <a:off x="214282" y="0"/>
            <a:ext cx="8642350" cy="6318250"/>
          </a:xfrm>
          <a:prstGeom prst="rect">
            <a:avLst/>
          </a:prstGeom>
          <a:noFill/>
          <a:ln w="28575">
            <a:solidFill>
              <a:srgbClr val="E7EACB"/>
            </a:solidFill>
            <a:miter lim="800000"/>
            <a:headEnd/>
            <a:tailEnd/>
          </a:ln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142976" y="4429132"/>
            <a:ext cx="6900882" cy="18928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Местность, изображённая условными знаками на листе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бумаги, называется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картой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Спасская баш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282" y="2000240"/>
            <a:ext cx="4151313" cy="4737100"/>
          </a:xfrm>
          <a:prstGeom prst="rect">
            <a:avLst/>
          </a:prstGeom>
          <a:noFill/>
          <a:ln w="57150" cmpd="thickThin">
            <a:solidFill>
              <a:srgbClr val="CC6600"/>
            </a:solidFill>
          </a:ln>
        </p:spPr>
      </p:pic>
      <p:pic>
        <p:nvPicPr>
          <p:cNvPr id="10" name="Picture 4" descr="Покровский соб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0628" y="2000240"/>
            <a:ext cx="3982710" cy="4714884"/>
          </a:xfrm>
          <a:prstGeom prst="rect">
            <a:avLst/>
          </a:prstGeom>
          <a:noFill/>
          <a:ln w="57150" cmpd="thinThick">
            <a:solidFill>
              <a:srgbClr val="CC6600"/>
            </a:solidFill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  <a:latin typeface="Bookman Old Style" pitchFamily="18" charset="0"/>
              </a:rPr>
              <a:t>МОСКВА</a:t>
            </a:r>
            <a:endParaRPr lang="ru-RU" sz="8000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Общий вид Москвы можно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рассмотреть на плане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План</a:t>
            </a:r>
            <a:r>
              <a:rPr lang="ru-RU" sz="3200" dirty="0" smtClean="0"/>
              <a:t> – это чертёж местности.</a:t>
            </a:r>
            <a:endParaRPr lang="ru-RU" sz="3200" dirty="0"/>
          </a:p>
        </p:txBody>
      </p:sp>
      <p:pic>
        <p:nvPicPr>
          <p:cNvPr id="15" name="Содержимое 14" descr="Image1.bmp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500174"/>
            <a:ext cx="4572032" cy="485458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юрий до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571612"/>
            <a:ext cx="3857652" cy="4617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42910" y="-142876"/>
            <a:ext cx="8229600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71472" y="642918"/>
            <a:ext cx="4040188" cy="659352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Князь Юрий Долгорукий – основатель Москвы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half" idx="3"/>
          </p:nvPr>
        </p:nvSpPr>
        <p:spPr>
          <a:xfrm>
            <a:off x="500034" y="1643050"/>
            <a:ext cx="3643338" cy="4429156"/>
          </a:xfrm>
          <a:ln w="57150">
            <a:solidFill>
              <a:srgbClr val="FFC000"/>
            </a:solidFill>
          </a:ln>
        </p:spPr>
        <p:txBody>
          <a:bodyPr/>
          <a:lstStyle/>
          <a:p>
            <a:endParaRPr lang="ru-RU" dirty="0"/>
          </a:p>
        </p:txBody>
      </p:sp>
      <p:pic>
        <p:nvPicPr>
          <p:cNvPr id="13" name="Picture 6" descr="43_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 bwMode="auto">
          <a:xfrm>
            <a:off x="5286380" y="1714488"/>
            <a:ext cx="3286148" cy="427514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sp>
        <p:nvSpPr>
          <p:cNvPr id="8" name="Текст 7"/>
          <p:cNvSpPr>
            <a:spLocks noGrp="1"/>
          </p:cNvSpPr>
          <p:nvPr>
            <p:ph sz="quarter" idx="4"/>
          </p:nvPr>
        </p:nvSpPr>
        <p:spPr>
          <a:xfrm>
            <a:off x="571472" y="1643050"/>
            <a:ext cx="3571900" cy="4429156"/>
          </a:xfrm>
        </p:spPr>
        <p:txBody>
          <a:bodyPr>
            <a:normAutofit/>
          </a:bodyPr>
          <a:lstStyle/>
          <a:p>
            <a:pPr lvl="1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2066" y="214290"/>
            <a:ext cx="33105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Памятник  основателю  Москвы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Герб 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Москвы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643570" y="1920085"/>
            <a:ext cx="321471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</a:t>
            </a:r>
            <a:r>
              <a:rPr lang="ru-RU" sz="3600" b="1" dirty="0" smtClean="0">
                <a:solidFill>
                  <a:srgbClr val="FF0000"/>
                </a:solidFill>
              </a:rPr>
              <a:t>Герб</a:t>
            </a:r>
            <a:r>
              <a:rPr lang="ru-RU" sz="2800" b="1" dirty="0" smtClean="0"/>
              <a:t> -   это символическое изображение, присвоенное какому-либо государству, городу.</a:t>
            </a:r>
            <a:endParaRPr lang="ru-RU" sz="2800" b="1" dirty="0"/>
          </a:p>
        </p:txBody>
      </p:sp>
      <p:pic>
        <p:nvPicPr>
          <p:cNvPr id="6" name="Picture 5" descr="imgbyi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4684713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tx1"/>
                </a:solidFill>
              </a:rPr>
              <a:t>Маленький деревянный городок Москва впервые упоминается в летописях с 1147 года.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LusoiGori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214422"/>
            <a:ext cx="8643998" cy="5500726"/>
          </a:xfrm>
          <a:prstGeom prst="rect">
            <a:avLst/>
          </a:prstGeom>
          <a:ln w="57150">
            <a:solidFill>
              <a:srgbClr val="FFC000"/>
            </a:solidFill>
          </a:ln>
          <a:effectLst>
            <a:softEdge rad="112500"/>
          </a:effectLst>
        </p:spPr>
      </p:pic>
      <p:sp>
        <p:nvSpPr>
          <p:cNvPr id="6" name="WordArt 9"/>
          <p:cNvSpPr>
            <a:spLocks noChangeArrowheads="1" noChangeShapeType="1" noTextEdit="1"/>
          </p:cNvSpPr>
          <p:nvPr/>
        </p:nvSpPr>
        <p:spPr bwMode="auto">
          <a:xfrm>
            <a:off x="6500826" y="6215082"/>
            <a:ext cx="21605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WordArt 9"/>
          <p:cNvSpPr>
            <a:spLocks noChangeArrowheads="1" noChangeShapeType="1" noTextEdit="1"/>
          </p:cNvSpPr>
          <p:nvPr/>
        </p:nvSpPr>
        <p:spPr bwMode="auto">
          <a:xfrm>
            <a:off x="6143636" y="5715016"/>
            <a:ext cx="2303463" cy="7889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1147</a:t>
            </a:r>
            <a:endParaRPr lang="ru-RU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940</TotalTime>
  <Words>333</Words>
  <Application>Microsoft Office PowerPoint</Application>
  <PresentationFormat>Экран (4:3)</PresentationFormat>
  <Paragraphs>73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Город  чудный,   город  древний…</vt:lpstr>
      <vt:lpstr>Презентация PowerPoint</vt:lpstr>
      <vt:lpstr>Презентация PowerPoint</vt:lpstr>
      <vt:lpstr>Презентация PowerPoint</vt:lpstr>
      <vt:lpstr>МОСКВА</vt:lpstr>
      <vt:lpstr>Общий вид Москвы можно  рассмотреть на плане</vt:lpstr>
      <vt:lpstr>Презентация PowerPoint</vt:lpstr>
      <vt:lpstr>Герб  Москвы</vt:lpstr>
      <vt:lpstr>   Маленький деревянный городок Москва впервые упоминается в летописях с 1147 года.  </vt:lpstr>
      <vt:lpstr>Москва – река опоясывает почти весь город. На берегу реки стоит Храм Христа </vt:lpstr>
      <vt:lpstr>Красная площадь – сердце Москвы</vt:lpstr>
      <vt:lpstr>Собор Василия Блаженного</vt:lpstr>
      <vt:lpstr>Недалеко от собора располагается памятник К. Минину и  Д. Пожарскому.</vt:lpstr>
      <vt:lpstr>Сначала стены Кремля были деревянными, затем они были сделаны из белого известняка. Белокаменный Кремль простоял более 100 лет. </vt:lpstr>
      <vt:lpstr>Презентация PowerPoint</vt:lpstr>
      <vt:lpstr>Спасская башня Кремля. На ней находятся большие часы с золотыми цифрами - куранты. Бой Кремлевских курантов передают по радио в 6 часов утра и в 12 часов ночи. Бой часов Спасской башни – кремлевских курантов- радио разносит во все уголки нашей Родины. </vt:lpstr>
      <vt:lpstr>        Опоясывает Кремль Кремлёвская стена. Протяженность стен Кремля более 2 километров, толщина от 3,5 до 6,5 метров, высота от 5 до 19 метров.</vt:lpstr>
      <vt:lpstr>  Вечный огонь на Могиле Неизвестного солдата, днем и ночью полыхающий у Кремлевской стены, - память о тех, кто отстоял Москву, защитил Родину.  </vt:lpstr>
      <vt:lpstr>Москва – один из самых спортивных городов на свете. Стадион в Лужниках - один из крупнейших в мире спортивных комплексов.</vt:lpstr>
      <vt:lpstr>Полное название городской железной дороги – метрополитен. Московский метрополитен считается самым лучшим в мире. </vt:lpstr>
      <vt:lpstr>Здание Третьяковской галереи и памятник её основателю купцу  Павлу Михайловичу Третьякову.</vt:lpstr>
      <vt:lpstr>Большой театр - гордость оперного и балетного искусства</vt:lpstr>
      <vt:lpstr>Презентация PowerPoint</vt:lpstr>
      <vt:lpstr>Кроссворд</vt:lpstr>
      <vt:lpstr>Сегодня на уроке я….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Татьяна</cp:lastModifiedBy>
  <cp:revision>103</cp:revision>
  <dcterms:created xsi:type="dcterms:W3CDTF">2009-04-17T18:46:02Z</dcterms:created>
  <dcterms:modified xsi:type="dcterms:W3CDTF">2013-04-25T18:09:40Z</dcterms:modified>
</cp:coreProperties>
</file>